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394" r:id="rId3"/>
    <p:sldId id="380" r:id="rId4"/>
    <p:sldId id="378" r:id="rId5"/>
    <p:sldId id="382" r:id="rId6"/>
    <p:sldId id="381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3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FF3300"/>
    <a:srgbClr val="039B73"/>
    <a:srgbClr val="B0CA7C"/>
    <a:srgbClr val="6651E1"/>
    <a:srgbClr val="039F37"/>
    <a:srgbClr val="04C492"/>
    <a:srgbClr val="996633"/>
    <a:srgbClr val="C18243"/>
    <a:srgbClr val="F9F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8" autoAdjust="0"/>
    <p:restoredTop sz="99652" autoAdjust="0"/>
  </p:normalViewPr>
  <p:slideViewPr>
    <p:cSldViewPr>
      <p:cViewPr>
        <p:scale>
          <a:sx n="121" d="100"/>
          <a:sy n="121" d="100"/>
        </p:scale>
        <p:origin x="-90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339" cy="495772"/>
          </a:xfrm>
          <a:prstGeom prst="rect">
            <a:avLst/>
          </a:prstGeom>
        </p:spPr>
        <p:txBody>
          <a:bodyPr vert="horz" lIns="92184" tIns="46092" rIns="92184" bIns="460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736" y="2"/>
            <a:ext cx="2945339" cy="495772"/>
          </a:xfrm>
          <a:prstGeom prst="rect">
            <a:avLst/>
          </a:prstGeom>
        </p:spPr>
        <p:txBody>
          <a:bodyPr vert="horz" lIns="92184" tIns="46092" rIns="92184" bIns="46092" rtlCol="0"/>
          <a:lstStyle>
            <a:lvl1pPr algn="r">
              <a:defRPr sz="1200"/>
            </a:lvl1pPr>
          </a:lstStyle>
          <a:p>
            <a:fld id="{372847E0-A60A-417C-897E-9AA226604E61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4" tIns="46092" rIns="92184" bIns="460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49" y="4714633"/>
            <a:ext cx="5438781" cy="4466747"/>
          </a:xfrm>
          <a:prstGeom prst="rect">
            <a:avLst/>
          </a:prstGeom>
        </p:spPr>
        <p:txBody>
          <a:bodyPr vert="horz" lIns="92184" tIns="46092" rIns="92184" bIns="4609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268"/>
            <a:ext cx="2945339" cy="495772"/>
          </a:xfrm>
          <a:prstGeom prst="rect">
            <a:avLst/>
          </a:prstGeom>
        </p:spPr>
        <p:txBody>
          <a:bodyPr vert="horz" lIns="92184" tIns="46092" rIns="92184" bIns="460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736" y="9429268"/>
            <a:ext cx="2945339" cy="495772"/>
          </a:xfrm>
          <a:prstGeom prst="rect">
            <a:avLst/>
          </a:prstGeom>
        </p:spPr>
        <p:txBody>
          <a:bodyPr vert="horz" lIns="92184" tIns="46092" rIns="92184" bIns="46092" rtlCol="0" anchor="b"/>
          <a:lstStyle>
            <a:lvl1pPr algn="r">
              <a:defRPr sz="1200"/>
            </a:lvl1pPr>
          </a:lstStyle>
          <a:p>
            <a:fld id="{18E73816-7B0A-463F-995B-375467625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8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6232524"/>
            <a:ext cx="8568952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980728"/>
            <a:ext cx="8748464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873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kumimoji="0" lang="ru-RU" smtClean="0"/>
              <a:t>Образец заголовка</a:t>
            </a:r>
            <a:endParaRPr kumimoji="0"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28212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>
              <a:solidFill>
                <a:srgbClr val="D6EC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16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865167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2456781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6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35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39315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11.03.2015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6EC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01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616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13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51920" y="3141092"/>
            <a:ext cx="4320480" cy="6479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4"/>
          </p:nvPr>
        </p:nvSpPr>
        <p:spPr>
          <a:xfrm>
            <a:off x="539552" y="2780928"/>
            <a:ext cx="3024336" cy="1296144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75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15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19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31" y="633500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3" cstate="print"/>
          <a:srcRect l="4909" t="22751" r="5074" b="10513"/>
          <a:stretch>
            <a:fillRect/>
          </a:stretch>
        </p:blipFill>
        <p:spPr bwMode="auto">
          <a:xfrm>
            <a:off x="914400" y="6427651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0207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party-land-of-delran-nj.com/Portals/25/ballo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089104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30008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5731" y="633500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4" cstate="print"/>
          <a:srcRect l="4909" t="22751" r="5074" b="10513"/>
          <a:stretch>
            <a:fillRect/>
          </a:stretch>
        </p:blipFill>
        <p:spPr bwMode="auto">
          <a:xfrm>
            <a:off x="914400" y="6427651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6440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696744" cy="12675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6696744" cy="4251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424" y="6248400"/>
            <a:ext cx="526976" cy="457200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FEB80A"/>
                </a:solidFill>
              </a:rPr>
              <a:pPr/>
              <a:t>‹#›</a:t>
            </a:fld>
            <a:endParaRPr lang="ru-RU">
              <a:solidFill>
                <a:srgbClr val="FEB80A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403648" y="6248400"/>
            <a:ext cx="6697365" cy="457200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749637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L light orange Body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0100" y="245067"/>
            <a:ext cx="80010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SzPct val="190000"/>
              <a:defRPr lang="en-GB" sz="2800" b="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ヒラギノ角ゴ Pro W3" pitchFamily="-110" charset="-128"/>
                <a:cs typeface="Arial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785786" y="857232"/>
            <a:ext cx="8276214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Diagonal Corner Rectangle 10"/>
          <p:cNvSpPr/>
          <p:nvPr/>
        </p:nvSpPr>
        <p:spPr>
          <a:xfrm flipH="1">
            <a:off x="71406" y="6286520"/>
            <a:ext cx="8173002" cy="500066"/>
          </a:xfrm>
          <a:prstGeom prst="snip2Diag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100" dirty="0" smtClean="0">
              <a:solidFill>
                <a:prstClr val="black"/>
              </a:solidFill>
            </a:endParaRPr>
          </a:p>
          <a:p>
            <a:pPr algn="ctr"/>
            <a:endParaRPr lang="en-GB" sz="1100" dirty="0" smtClean="0">
              <a:solidFill>
                <a:prstClr val="black"/>
              </a:solidFill>
            </a:endParaRPr>
          </a:p>
        </p:txBody>
      </p:sp>
      <p:pic>
        <p:nvPicPr>
          <p:cNvPr id="18" name="Picture 17" descr="digital green.png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4" y="214290"/>
            <a:ext cx="714380" cy="720409"/>
          </a:xfrm>
          <a:prstGeom prst="rect">
            <a:avLst/>
          </a:prstGeom>
        </p:spPr>
      </p:pic>
      <p:pic>
        <p:nvPicPr>
          <p:cNvPr id="13" name="Picture 6" descr="logo_vnz_z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24000" y="6228000"/>
            <a:ext cx="700442" cy="59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153196"/>
            <a:ext cx="7416824" cy="4896544"/>
          </a:xfr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400">
                <a:latin typeface="+mn-lt"/>
              </a:defRPr>
            </a:lvl1pPr>
            <a:lvl2pPr>
              <a:buFont typeface="Wingdings" pitchFamily="2" charset="2"/>
              <a:buChar char="§"/>
              <a:defRPr sz="2000">
                <a:latin typeface="+mn-lt"/>
              </a:defRPr>
            </a:lvl2pPr>
            <a:lvl3pPr>
              <a:buFont typeface="Wingdings" pitchFamily="2" charset="2"/>
              <a:buChar char="§"/>
              <a:defRPr sz="2000">
                <a:latin typeface="+mn-lt"/>
              </a:defRPr>
            </a:lvl3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827584" y="6235700"/>
            <a:ext cx="7488832" cy="5715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n-lt"/>
                <a:cs typeface="Arial" pitchFamily="34" charset="0"/>
              </a:defRPr>
            </a:lvl1pPr>
            <a:lvl2pPr>
              <a:buNone/>
              <a:defRPr sz="1100"/>
            </a:lvl2pPr>
            <a:lvl3pPr>
              <a:buNone/>
              <a:defRPr sz="105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1520" y="6381328"/>
            <a:ext cx="432048" cy="28803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pic>
        <p:nvPicPr>
          <p:cNvPr id="16" name="Picture 6" descr="logo_v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2" y="72002"/>
            <a:ext cx="855107" cy="85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200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1000" r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 l="-41000" r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59216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11560" y="6381328"/>
            <a:ext cx="56886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5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3356992"/>
            <a:ext cx="8466376" cy="1944216"/>
          </a:xfrm>
        </p:spPr>
        <p:txBody>
          <a:bodyPr anchor="ctr">
            <a:normAutofit fontScale="90000"/>
          </a:bodyPr>
          <a:lstStyle/>
          <a:p>
            <a:pPr algn="r"/>
            <a:r>
              <a:rPr lang="ru-RU" sz="4000" b="1" dirty="0">
                <a:latin typeface="Calibri" panose="020F0502020204030204" pitchFamily="34" charset="0"/>
              </a:rPr>
              <a:t>ОТЧЕТ О ДЕЯТЕЛЬНОСТИ </a:t>
            </a:r>
            <a:r>
              <a:rPr lang="ru-RU" sz="4000" b="1" dirty="0" smtClean="0">
                <a:latin typeface="Calibri" panose="020F0502020204030204" pitchFamily="34" charset="0"/>
              </a:rPr>
              <a:t/>
            </a:r>
            <a:br>
              <a:rPr lang="ru-RU" sz="4000" b="1" dirty="0" smtClean="0">
                <a:latin typeface="Calibri" panose="020F0502020204030204" pitchFamily="34" charset="0"/>
              </a:rPr>
            </a:br>
            <a:r>
              <a:rPr lang="ru-RU" sz="4000" b="1" dirty="0" smtClean="0">
                <a:latin typeface="Calibri" panose="020F0502020204030204" pitchFamily="34" charset="0"/>
              </a:rPr>
              <a:t>ГБУ </a:t>
            </a:r>
            <a:r>
              <a:rPr lang="ru-RU" sz="4000" b="1" dirty="0">
                <a:latin typeface="Calibri" panose="020F0502020204030204" pitchFamily="34" charset="0"/>
              </a:rPr>
              <a:t>«ЖИЛИЩНИК РАЙОНА МИТИНО</a:t>
            </a:r>
            <a:r>
              <a:rPr lang="ru-RU" sz="4000" b="1" dirty="0" smtClean="0">
                <a:latin typeface="Calibri" panose="020F0502020204030204" pitchFamily="34" charset="0"/>
              </a:rPr>
              <a:t>»</a:t>
            </a:r>
            <a:br>
              <a:rPr lang="ru-RU" sz="4000" b="1" dirty="0" smtClean="0"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 pitchFamily="34" charset="0"/>
              </a:rPr>
              <a:t>2014 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ГОД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279" y="1140974"/>
            <a:ext cx="1301942" cy="1627427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40974"/>
            <a:ext cx="1372094" cy="1627427"/>
          </a:xfrm>
        </p:spPr>
      </p:pic>
    </p:spTree>
    <p:extLst>
      <p:ext uri="{BB962C8B-B14F-4D97-AF65-F5344CB8AC3E}">
        <p14:creationId xmlns:p14="http://schemas.microsoft.com/office/powerpoint/2010/main" val="415281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499766"/>
          </a:xfrm>
        </p:spPr>
        <p:txBody>
          <a:bodyPr anchor="ctr">
            <a:normAutofit/>
          </a:bodyPr>
          <a:lstStyle/>
          <a:p>
            <a:pPr algn="ctr"/>
            <a:r>
              <a:rPr lang="ru-RU" sz="2800" dirty="0"/>
              <a:t>Работа с управляющими организациями по обеспечению содержания жилищного фонда, содержания общедомового оборудования (ТСЖ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33592"/>
            <a:ext cx="2997931" cy="425886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42771"/>
            <a:ext cx="4726123" cy="3883392"/>
          </a:xfrm>
        </p:spPr>
        <p:txBody>
          <a:bodyPr>
            <a:normAutofit/>
          </a:bodyPr>
          <a:lstStyle/>
          <a:p>
            <a:r>
              <a:rPr lang="ru-RU" sz="1600" dirty="0"/>
              <a:t>Жилищный фонд района состоит из </a:t>
            </a:r>
            <a:r>
              <a:rPr lang="ru-RU" sz="1600" b="1" dirty="0"/>
              <a:t>263</a:t>
            </a:r>
            <a:r>
              <a:rPr lang="ru-RU" sz="1600" dirty="0"/>
              <a:t> многоквартирных домов </a:t>
            </a:r>
            <a:r>
              <a:rPr lang="ru-RU" sz="1600" b="1" dirty="0"/>
              <a:t>3</a:t>
            </a:r>
            <a:r>
              <a:rPr lang="ru-RU" sz="1600" dirty="0"/>
              <a:t> социальных домов, </a:t>
            </a:r>
            <a:r>
              <a:rPr lang="ru-RU" sz="1600" b="1" dirty="0"/>
              <a:t>3</a:t>
            </a:r>
            <a:r>
              <a:rPr lang="ru-RU" sz="1600" dirty="0"/>
              <a:t> общежитий, </a:t>
            </a:r>
            <a:r>
              <a:rPr lang="ru-RU" sz="1600" b="1" dirty="0"/>
              <a:t>4</a:t>
            </a:r>
            <a:r>
              <a:rPr lang="ru-RU" sz="1600" dirty="0"/>
              <a:t> коттеджей для многодетных семей, </a:t>
            </a:r>
            <a:r>
              <a:rPr lang="ru-RU" sz="1600" b="1" dirty="0"/>
              <a:t>22</a:t>
            </a:r>
            <a:r>
              <a:rPr lang="ru-RU" sz="1600" dirty="0"/>
              <a:t> коттеджей ТСЖ МЖК Рождествено, </a:t>
            </a:r>
            <a:r>
              <a:rPr lang="ru-RU" sz="1600" b="1" dirty="0"/>
              <a:t>42</a:t>
            </a:r>
            <a:r>
              <a:rPr lang="ru-RU" sz="1600" dirty="0"/>
              <a:t> домов частного жилого сектора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dirty="0"/>
              <a:t>В управлении ГУП ДЕЗ в 2014году находилось </a:t>
            </a:r>
            <a:r>
              <a:rPr lang="ru-RU" sz="1600" b="1" dirty="0"/>
              <a:t>184</a:t>
            </a:r>
            <a:r>
              <a:rPr lang="ru-RU" sz="1600" dirty="0"/>
              <a:t> дома,</a:t>
            </a:r>
          </a:p>
          <a:p>
            <a:r>
              <a:rPr lang="ru-RU" sz="1600" dirty="0"/>
              <a:t>ЖСК – </a:t>
            </a:r>
            <a:r>
              <a:rPr lang="ru-RU" sz="1600" b="1" dirty="0" smtClean="0"/>
              <a:t>29</a:t>
            </a:r>
            <a:r>
              <a:rPr lang="ru-RU" sz="1600" dirty="0" smtClean="0"/>
              <a:t>;</a:t>
            </a:r>
            <a:endParaRPr lang="ru-RU" sz="1600" dirty="0"/>
          </a:p>
          <a:p>
            <a:r>
              <a:rPr lang="ru-RU" sz="1600" dirty="0"/>
              <a:t>ООО «ЛИК» - </a:t>
            </a:r>
            <a:r>
              <a:rPr lang="ru-RU" sz="1600" b="1" dirty="0" smtClean="0"/>
              <a:t>1</a:t>
            </a:r>
            <a:r>
              <a:rPr lang="ru-RU" sz="1600" dirty="0" smtClean="0"/>
              <a:t>;</a:t>
            </a:r>
            <a:endParaRPr lang="ru-RU" sz="1600" dirty="0"/>
          </a:p>
          <a:p>
            <a:r>
              <a:rPr lang="ru-RU" sz="1600" dirty="0"/>
              <a:t>ЗАО «</a:t>
            </a:r>
            <a:r>
              <a:rPr lang="ru-RU" sz="1600" dirty="0" err="1"/>
              <a:t>Эстейт</a:t>
            </a:r>
            <a:r>
              <a:rPr lang="ru-RU" sz="1600" dirty="0"/>
              <a:t>-Сервис» - </a:t>
            </a:r>
            <a:r>
              <a:rPr lang="ru-RU" sz="1600" b="1" dirty="0" smtClean="0"/>
              <a:t>6</a:t>
            </a:r>
            <a:r>
              <a:rPr lang="ru-RU" sz="1600" dirty="0" smtClean="0"/>
              <a:t>;</a:t>
            </a:r>
            <a:endParaRPr lang="ru-RU" sz="1600" dirty="0"/>
          </a:p>
          <a:p>
            <a:r>
              <a:rPr lang="ru-RU" sz="1600" dirty="0"/>
              <a:t>ТСЖ – </a:t>
            </a:r>
            <a:r>
              <a:rPr lang="ru-RU" sz="1600" b="1" dirty="0" smtClean="0"/>
              <a:t>36</a:t>
            </a:r>
            <a:r>
              <a:rPr lang="ru-RU" sz="1600" dirty="0" smtClean="0"/>
              <a:t>;</a:t>
            </a:r>
            <a:endParaRPr lang="ru-RU" sz="1600" dirty="0"/>
          </a:p>
          <a:p>
            <a:r>
              <a:rPr lang="ru-RU" sz="1600" dirty="0"/>
              <a:t>УК «Северо-Запад» - </a:t>
            </a:r>
            <a:r>
              <a:rPr lang="ru-RU" sz="1600" b="1" dirty="0"/>
              <a:t>7</a:t>
            </a:r>
            <a:r>
              <a:rPr lang="ru-RU" sz="1600" dirty="0"/>
              <a:t> домов. </a:t>
            </a:r>
          </a:p>
        </p:txBody>
      </p:sp>
    </p:spTree>
    <p:extLst>
      <p:ext uri="{BB962C8B-B14F-4D97-AF65-F5344CB8AC3E}">
        <p14:creationId xmlns:p14="http://schemas.microsoft.com/office/powerpoint/2010/main" val="209207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1162050"/>
          </a:xfrm>
        </p:spPr>
        <p:txBody>
          <a:bodyPr anchor="ctr">
            <a:normAutofit/>
          </a:bodyPr>
          <a:lstStyle/>
          <a:p>
            <a:pPr algn="ctr"/>
            <a:r>
              <a:rPr lang="ru-RU" sz="2800" dirty="0"/>
              <a:t>Работа по контролю, за состоянием подвалов, </a:t>
            </a:r>
            <a:br>
              <a:rPr lang="ru-RU" sz="2800" dirty="0"/>
            </a:br>
            <a:r>
              <a:rPr lang="ru-RU" sz="2800" dirty="0"/>
              <a:t>чердаков, подъездов, домовладений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26" y="1700808"/>
            <a:ext cx="3267224" cy="435629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4330824" cy="4425355"/>
          </a:xfrm>
        </p:spPr>
        <p:txBody>
          <a:bodyPr/>
          <a:lstStyle/>
          <a:p>
            <a:r>
              <a:rPr lang="ru-RU" sz="1800" dirty="0"/>
              <a:t>В жилом фонде района, находящемся на обслуживании </a:t>
            </a:r>
            <a:r>
              <a:rPr lang="ru-RU" sz="1800" dirty="0" smtClean="0"/>
              <a:t>ГБУ «</a:t>
            </a:r>
            <a:r>
              <a:rPr lang="ru-RU" sz="1800" dirty="0" err="1" smtClean="0"/>
              <a:t>Жилищник</a:t>
            </a:r>
            <a:r>
              <a:rPr lang="ru-RU" sz="1800" dirty="0" smtClean="0"/>
              <a:t> района </a:t>
            </a:r>
            <a:r>
              <a:rPr lang="ru-RU" sz="1800" dirty="0" err="1" smtClean="0"/>
              <a:t>Митинол</a:t>
            </a:r>
            <a:r>
              <a:rPr lang="ru-RU" sz="1800" dirty="0" smtClean="0"/>
              <a:t>», </a:t>
            </a:r>
            <a:r>
              <a:rPr lang="ru-RU" sz="1800" dirty="0"/>
              <a:t>- </a:t>
            </a:r>
            <a:r>
              <a:rPr lang="ru-RU" sz="1800" b="1" dirty="0"/>
              <a:t>737</a:t>
            </a:r>
            <a:r>
              <a:rPr lang="ru-RU" sz="1800" dirty="0"/>
              <a:t> подъездов. Все они закрыты на домофоны и запирающие устройства, которые обслуживаются подрядными организациями ООО «Дом-Сервис</a:t>
            </a:r>
            <a:r>
              <a:rPr lang="ru-RU" sz="1800" dirty="0" smtClean="0"/>
              <a:t>»,  </a:t>
            </a:r>
            <a:r>
              <a:rPr lang="ru-RU" sz="1800" dirty="0"/>
              <a:t>ООО «Вертикаль ЖКХ», ООО «Энергия М» и ООО «Защита –Н» и частными компаниями</a:t>
            </a:r>
            <a:r>
              <a:rPr lang="ru-RU" sz="1800" dirty="0" smtClean="0"/>
              <a:t>.</a:t>
            </a:r>
          </a:p>
          <a:p>
            <a:endParaRPr lang="ru-RU" sz="1800" dirty="0"/>
          </a:p>
          <a:p>
            <a:r>
              <a:rPr lang="ru-RU" sz="1800" dirty="0"/>
              <a:t>Ежедневно сотрудниками эксплуатирующих организаций осуществляется </a:t>
            </a:r>
            <a:r>
              <a:rPr lang="ru-RU" sz="1800" dirty="0" smtClean="0"/>
              <a:t>проверка </a:t>
            </a:r>
            <a:r>
              <a:rPr lang="ru-RU" sz="1800" b="1" dirty="0"/>
              <a:t>174</a:t>
            </a:r>
            <a:r>
              <a:rPr lang="ru-RU" sz="1800" dirty="0"/>
              <a:t> чердачных, </a:t>
            </a:r>
            <a:r>
              <a:rPr lang="ru-RU" sz="1800" b="1" dirty="0"/>
              <a:t>184</a:t>
            </a:r>
            <a:r>
              <a:rPr lang="ru-RU" sz="1800" dirty="0"/>
              <a:t> подвальных помещений.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35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/>
              <a:t>Работа с собственниками </a:t>
            </a:r>
            <a:r>
              <a:rPr lang="ru-RU" sz="3200" dirty="0" smtClean="0"/>
              <a:t>помещений</a:t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/>
              <a:t>многоквартирных </a:t>
            </a:r>
            <a:r>
              <a:rPr lang="ru-RU" sz="3200" dirty="0" smtClean="0"/>
              <a:t>домах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2112863"/>
            <a:ext cx="4259262" cy="333553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112863"/>
            <a:ext cx="3826768" cy="4013300"/>
          </a:xfrm>
        </p:spPr>
        <p:txBody>
          <a:bodyPr>
            <a:normAutofit/>
          </a:bodyPr>
          <a:lstStyle/>
          <a:p>
            <a:r>
              <a:rPr lang="ru-RU" dirty="0" smtClean="0"/>
              <a:t>- заключено </a:t>
            </a:r>
            <a:r>
              <a:rPr lang="ru-RU" dirty="0"/>
              <a:t>57 договоров на предоставление бюджетных субсидий на содержание и ремонт общего имущества многоквартирного дома на общую сумму: 248086,55 тыс. руб</a:t>
            </a:r>
            <a:r>
              <a:rPr lang="ru-RU" dirty="0" smtClean="0"/>
              <a:t>.;</a:t>
            </a:r>
          </a:p>
          <a:p>
            <a:r>
              <a:rPr lang="ru-RU" dirty="0" smtClean="0"/>
              <a:t>- ежеквартально предоставляются отчеты </a:t>
            </a:r>
            <a:r>
              <a:rPr lang="ru-RU" dirty="0"/>
              <a:t>по использованию бюджетных субсидий за текущий </a:t>
            </a:r>
            <a:r>
              <a:rPr lang="ru-RU" dirty="0" smtClean="0"/>
              <a:t>период</a:t>
            </a:r>
            <a:r>
              <a:rPr lang="ru-RU" dirty="0"/>
              <a:t>;</a:t>
            </a:r>
          </a:p>
          <a:p>
            <a:r>
              <a:rPr lang="ru-RU" dirty="0" smtClean="0"/>
              <a:t>- ведётся работа </a:t>
            </a:r>
            <a:r>
              <a:rPr lang="ru-RU" dirty="0"/>
              <a:t>по размещению информации о </a:t>
            </a:r>
            <a:r>
              <a:rPr lang="ru-RU" dirty="0" smtClean="0"/>
              <a:t>деятельности ГБУ на </a:t>
            </a:r>
            <a:r>
              <a:rPr lang="ru-RU" dirty="0"/>
              <a:t>портале «Дома Москвы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 smtClean="0"/>
              <a:t>- ГБУ принимало </a:t>
            </a:r>
            <a:r>
              <a:rPr lang="ru-RU" dirty="0"/>
              <a:t>участие в семинарах, проводимых Центром реформы в </a:t>
            </a:r>
            <a:r>
              <a:rPr lang="ru-RU" dirty="0" smtClean="0"/>
              <a:t>ЖКХ; </a:t>
            </a:r>
            <a:endParaRPr lang="ru-RU" dirty="0"/>
          </a:p>
          <a:p>
            <a:r>
              <a:rPr lang="ru-RU" dirty="0" smtClean="0"/>
              <a:t>- все </a:t>
            </a:r>
            <a:r>
              <a:rPr lang="ru-RU" dirty="0"/>
              <a:t>заявки, </a:t>
            </a:r>
            <a:r>
              <a:rPr lang="ru-RU" dirty="0" smtClean="0"/>
              <a:t>поступавшие </a:t>
            </a:r>
            <a:r>
              <a:rPr lang="ru-RU" dirty="0"/>
              <a:t>на ОДС, выполнены в срок.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684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58417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Праздничное оформление, вывешивание государственных флагов Российской Федерации и флагов города </a:t>
            </a:r>
            <a:r>
              <a:rPr lang="ru-RU" sz="2800" dirty="0" smtClean="0"/>
              <a:t>Москвы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420888"/>
            <a:ext cx="5111750" cy="28739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/>
          <a:p>
            <a:r>
              <a:rPr lang="ru-RU" sz="1800" dirty="0"/>
              <a:t>Г</a:t>
            </a:r>
            <a:r>
              <a:rPr lang="ru-RU" sz="1800" dirty="0" smtClean="0"/>
              <a:t>осударственные </a:t>
            </a:r>
            <a:r>
              <a:rPr lang="ru-RU" sz="1800" dirty="0"/>
              <a:t>флаги и флаги города Москвы вывешиваются на жилых зданиях района в Дни  государственных праздников и праздников города Москвы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824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3043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3200" dirty="0"/>
              <a:t>Освещение.</a:t>
            </a:r>
            <a:br>
              <a:rPr lang="ru-RU" sz="3200" dirty="0"/>
            </a:br>
            <a:r>
              <a:rPr lang="ru-RU" sz="3200" dirty="0"/>
              <a:t>Установка опор наружного </a:t>
            </a:r>
            <a:r>
              <a:rPr lang="ru-RU" sz="3200" dirty="0" smtClean="0"/>
              <a:t>освещения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98" y="1988840"/>
            <a:ext cx="4520002" cy="33123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394720" cy="4137323"/>
          </a:xfrm>
        </p:spPr>
        <p:txBody>
          <a:bodyPr/>
          <a:lstStyle/>
          <a:p>
            <a:r>
              <a:rPr lang="ru-RU" sz="1600" dirty="0"/>
              <a:t>В течение 2012 - 2013 годов в ходе реализации городской программы  установлено </a:t>
            </a:r>
            <a:r>
              <a:rPr lang="ru-RU" sz="1600" b="1" dirty="0"/>
              <a:t>287 </a:t>
            </a:r>
            <a:r>
              <a:rPr lang="ru-RU" sz="1600" dirty="0"/>
              <a:t>опор освещения (</a:t>
            </a:r>
            <a:r>
              <a:rPr lang="ru-RU" sz="1600" b="1" dirty="0"/>
              <a:t>255</a:t>
            </a:r>
            <a:r>
              <a:rPr lang="ru-RU" sz="1600" dirty="0"/>
              <a:t> – 2012 и </a:t>
            </a:r>
            <a:r>
              <a:rPr lang="ru-RU" sz="1600" b="1" dirty="0"/>
              <a:t>32</a:t>
            </a:r>
            <a:r>
              <a:rPr lang="ru-RU" sz="1600" dirty="0"/>
              <a:t> – 2013).</a:t>
            </a:r>
          </a:p>
          <a:p>
            <a:r>
              <a:rPr lang="ru-RU" sz="1600" dirty="0" smtClean="0"/>
              <a:t>Сформирован </a:t>
            </a:r>
            <a:r>
              <a:rPr lang="ru-RU" sz="1600" dirty="0"/>
              <a:t>и утвержден на совете депутатов адресный перечень установки опор в 2014 году.  Перечень через префектуру округа передан в Департамент топливно-энергетического хозяйства города Москвы. </a:t>
            </a:r>
            <a:r>
              <a:rPr lang="ru-RU" sz="1600" dirty="0" smtClean="0"/>
              <a:t>Запланировано </a:t>
            </a:r>
            <a:r>
              <a:rPr lang="ru-RU" sz="1600" dirty="0"/>
              <a:t>дополнительно установить </a:t>
            </a:r>
            <a:r>
              <a:rPr lang="ru-RU" sz="1600" b="1" dirty="0"/>
              <a:t>62</a:t>
            </a:r>
            <a:r>
              <a:rPr lang="ru-RU" sz="1600" dirty="0"/>
              <a:t> опоры.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49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61248"/>
            <a:ext cx="8229600" cy="504056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/>
              <a:t>ГБУ «</a:t>
            </a:r>
            <a:r>
              <a:rPr lang="ru-RU" sz="1400" b="1" dirty="0" err="1" smtClean="0"/>
              <a:t>Жилищник</a:t>
            </a:r>
            <a:r>
              <a:rPr lang="ru-RU" sz="1400" b="1" dirty="0" smtClean="0"/>
              <a:t> района Митино», 2015 год</a:t>
            </a:r>
            <a:endParaRPr lang="ru-RU" sz="1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512" y="836712"/>
            <a:ext cx="3179138" cy="2448272"/>
          </a:xfrm>
        </p:spPr>
      </p:pic>
    </p:spTree>
    <p:extLst>
      <p:ext uri="{BB962C8B-B14F-4D97-AF65-F5344CB8AC3E}">
        <p14:creationId xmlns:p14="http://schemas.microsoft.com/office/powerpoint/2010/main" val="412582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На балансе ГБУ «</a:t>
            </a:r>
            <a:r>
              <a:rPr lang="ru-RU" sz="2800" b="1" dirty="0" err="1"/>
              <a:t>Жилищник</a:t>
            </a:r>
            <a:r>
              <a:rPr lang="ru-RU" sz="2800" b="1" dirty="0"/>
              <a:t> района Митино» находятся:</a:t>
            </a:r>
            <a:br>
              <a:rPr lang="ru-RU" sz="2800" b="1" dirty="0"/>
            </a:br>
            <a:r>
              <a:rPr lang="ru-RU" sz="2800" b="1" dirty="0"/>
              <a:t>125 дворовых территорий </a:t>
            </a:r>
            <a:br>
              <a:rPr lang="ru-RU" sz="2800" b="1" dirty="0"/>
            </a:br>
            <a:r>
              <a:rPr lang="ru-RU" sz="2800" b="1" dirty="0"/>
              <a:t>163 детских площадок</a:t>
            </a:r>
            <a:br>
              <a:rPr lang="ru-RU" sz="2800" b="1" dirty="0"/>
            </a:br>
            <a:r>
              <a:rPr lang="ru-RU" sz="2800" b="1" dirty="0"/>
              <a:t>11 межквартальных городков</a:t>
            </a:r>
            <a:br>
              <a:rPr lang="ru-RU" sz="2800" b="1" dirty="0"/>
            </a:br>
            <a:r>
              <a:rPr lang="ru-RU" sz="2800" b="1" dirty="0"/>
              <a:t>57 спортивных площадок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357" y="2780928"/>
            <a:ext cx="4547286" cy="3410465"/>
          </a:xfrm>
        </p:spPr>
      </p:pic>
    </p:spTree>
    <p:extLst>
      <p:ext uri="{BB962C8B-B14F-4D97-AF65-F5344CB8AC3E}">
        <p14:creationId xmlns:p14="http://schemas.microsoft.com/office/powerpoint/2010/main" val="154171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599" cy="648072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 smtClean="0"/>
              <a:t>Благоустройство дворовых территорий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415" y="1700809"/>
            <a:ext cx="3456384" cy="2592288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4618856" cy="5400600"/>
          </a:xfrm>
        </p:spPr>
        <p:txBody>
          <a:bodyPr>
            <a:normAutofit fontScale="92500"/>
          </a:bodyPr>
          <a:lstStyle/>
          <a:p>
            <a:r>
              <a:rPr lang="ru-RU" sz="1600" dirty="0" smtClean="0"/>
              <a:t>Выполнено:</a:t>
            </a:r>
            <a:endParaRPr lang="ru-RU" sz="1600" dirty="0"/>
          </a:p>
          <a:p>
            <a:r>
              <a:rPr lang="ru-RU" sz="1600" dirty="0" smtClean="0"/>
              <a:t>- ремонт </a:t>
            </a:r>
            <a:r>
              <a:rPr lang="ru-RU" sz="1600" dirty="0"/>
              <a:t>асфальтобетонного покрытия дворовых проездов и тротуаров – </a:t>
            </a:r>
            <a:r>
              <a:rPr lang="ru-RU" sz="1600" b="1" dirty="0"/>
              <a:t>27964,1 </a:t>
            </a:r>
            <a:r>
              <a:rPr lang="ru-RU" sz="1600" b="1" dirty="0" err="1" smtClean="0"/>
              <a:t>кв.м</a:t>
            </a:r>
            <a:r>
              <a:rPr lang="ru-RU" sz="1600" b="1" dirty="0" smtClean="0"/>
              <a:t>.;</a:t>
            </a:r>
          </a:p>
          <a:p>
            <a:r>
              <a:rPr lang="ru-RU" sz="1600" dirty="0" smtClean="0"/>
              <a:t>- </a:t>
            </a:r>
            <a:r>
              <a:rPr lang="ru-RU" sz="1600" dirty="0"/>
              <a:t>ремонт </a:t>
            </a:r>
            <a:r>
              <a:rPr lang="ru-RU" sz="1600" b="1" dirty="0" smtClean="0"/>
              <a:t>5231 </a:t>
            </a:r>
            <a:r>
              <a:rPr lang="ru-RU" sz="1600" b="1" dirty="0" err="1" smtClean="0"/>
              <a:t>кв.м</a:t>
            </a:r>
            <a:r>
              <a:rPr lang="ru-RU" sz="1600" b="1" dirty="0" smtClean="0"/>
              <a:t>. </a:t>
            </a:r>
            <a:r>
              <a:rPr lang="ru-RU" sz="1600" dirty="0"/>
              <a:t>детских площадок с устройством основания и заменой МАФ (134ед</a:t>
            </a:r>
            <a:r>
              <a:rPr lang="ru-RU" sz="1600" dirty="0" smtClean="0"/>
              <a:t>.);</a:t>
            </a:r>
            <a:endParaRPr lang="ru-RU" sz="1600" dirty="0"/>
          </a:p>
          <a:p>
            <a:r>
              <a:rPr lang="ru-RU" sz="1600" dirty="0"/>
              <a:t>- устройство и ремонт </a:t>
            </a:r>
            <a:r>
              <a:rPr lang="ru-RU" sz="1600" b="1" dirty="0"/>
              <a:t>7</a:t>
            </a:r>
            <a:r>
              <a:rPr lang="ru-RU" sz="1600" dirty="0"/>
              <a:t> контейнерных </a:t>
            </a:r>
            <a:r>
              <a:rPr lang="ru-RU" sz="1600" dirty="0" smtClean="0"/>
              <a:t>площадок;</a:t>
            </a:r>
            <a:endParaRPr lang="ru-RU" sz="1600" dirty="0"/>
          </a:p>
          <a:p>
            <a:r>
              <a:rPr lang="ru-RU" sz="1600" dirty="0"/>
              <a:t>- замена декоративного металлического ограждения – </a:t>
            </a:r>
            <a:r>
              <a:rPr lang="ru-RU" sz="1600" b="1" dirty="0"/>
              <a:t>2 000 </a:t>
            </a:r>
            <a:r>
              <a:rPr lang="ru-RU" sz="1600" b="1" dirty="0" err="1"/>
              <a:t>п.м</a:t>
            </a:r>
            <a:r>
              <a:rPr lang="ru-RU" sz="1600" b="1" dirty="0"/>
              <a:t>.;</a:t>
            </a:r>
          </a:p>
          <a:p>
            <a:r>
              <a:rPr lang="ru-RU" sz="1600" dirty="0"/>
              <a:t>- замена и установка бортового камня – </a:t>
            </a:r>
            <a:r>
              <a:rPr lang="ru-RU" sz="1600" b="1" dirty="0"/>
              <a:t>4457,5 </a:t>
            </a:r>
            <a:r>
              <a:rPr lang="ru-RU" sz="1600" b="1" dirty="0" err="1"/>
              <a:t>п.м</a:t>
            </a:r>
            <a:r>
              <a:rPr lang="ru-RU" sz="1600" b="1" dirty="0"/>
              <a:t>.;</a:t>
            </a:r>
          </a:p>
          <a:p>
            <a:r>
              <a:rPr lang="ru-RU" sz="1600" dirty="0"/>
              <a:t>- замена и установка садового камня – </a:t>
            </a:r>
            <a:r>
              <a:rPr lang="ru-RU" sz="1600" b="1" dirty="0"/>
              <a:t>1366 </a:t>
            </a:r>
            <a:r>
              <a:rPr lang="ru-RU" sz="1600" b="1" dirty="0" err="1"/>
              <a:t>п.м</a:t>
            </a:r>
            <a:r>
              <a:rPr lang="ru-RU" sz="1600" b="1" dirty="0"/>
              <a:t>.;</a:t>
            </a:r>
          </a:p>
          <a:p>
            <a:r>
              <a:rPr lang="ru-RU" sz="1600" dirty="0"/>
              <a:t>- устройство новых пешеходных дорожек – </a:t>
            </a:r>
            <a:r>
              <a:rPr lang="ru-RU" sz="1600" b="1" dirty="0" smtClean="0"/>
              <a:t>462 </a:t>
            </a:r>
            <a:r>
              <a:rPr lang="ru-RU" sz="1600" b="1" dirty="0" err="1" smtClean="0"/>
              <a:t>кв.м</a:t>
            </a:r>
            <a:r>
              <a:rPr lang="ru-RU" sz="1600" b="1" dirty="0" smtClean="0"/>
              <a:t>.;</a:t>
            </a:r>
            <a:endParaRPr lang="ru-RU" sz="1600" b="1" dirty="0"/>
          </a:p>
          <a:p>
            <a:r>
              <a:rPr lang="ru-RU" sz="1600" dirty="0"/>
              <a:t>- устройство плиточного покрытия пешеходных дорожек – </a:t>
            </a:r>
            <a:r>
              <a:rPr lang="ru-RU" sz="1600" b="1" dirty="0"/>
              <a:t>411,4 </a:t>
            </a:r>
            <a:r>
              <a:rPr lang="ru-RU" sz="1600" b="1" dirty="0" err="1" smtClean="0"/>
              <a:t>кв.м</a:t>
            </a:r>
            <a:r>
              <a:rPr lang="ru-RU" sz="1600" b="1" dirty="0" smtClean="0"/>
              <a:t>.;</a:t>
            </a:r>
            <a:endParaRPr lang="ru-RU" sz="1600" b="1" dirty="0"/>
          </a:p>
          <a:p>
            <a:r>
              <a:rPr lang="ru-RU" sz="1600" dirty="0"/>
              <a:t>- ремонт газонов – </a:t>
            </a:r>
            <a:r>
              <a:rPr lang="ru-RU" sz="1600" b="1" dirty="0"/>
              <a:t>3500 </a:t>
            </a:r>
            <a:r>
              <a:rPr lang="ru-RU" sz="1600" b="1" dirty="0" err="1" smtClean="0"/>
              <a:t>кв.м</a:t>
            </a:r>
            <a:r>
              <a:rPr lang="ru-RU" sz="1600" b="1" dirty="0" smtClean="0"/>
              <a:t>. </a:t>
            </a:r>
            <a:r>
              <a:rPr lang="ru-RU" sz="1600" dirty="0"/>
              <a:t>с посадкой кустарника </a:t>
            </a:r>
            <a:r>
              <a:rPr lang="ru-RU" sz="1600" b="1" dirty="0"/>
              <a:t>2650 </a:t>
            </a:r>
            <a:r>
              <a:rPr lang="ru-RU" sz="1600" b="1" dirty="0" smtClean="0"/>
              <a:t>шт.;</a:t>
            </a:r>
            <a:endParaRPr lang="ru-RU" sz="1600" b="1" dirty="0"/>
          </a:p>
          <a:p>
            <a:r>
              <a:rPr lang="ru-RU" sz="1600" dirty="0"/>
              <a:t>- устройство альпийских горок – </a:t>
            </a:r>
            <a:r>
              <a:rPr lang="ru-RU" sz="1600" b="1" dirty="0"/>
              <a:t>9 </a:t>
            </a:r>
            <a:r>
              <a:rPr lang="ru-RU" sz="1600" b="1" dirty="0" smtClean="0"/>
              <a:t>шт.;</a:t>
            </a:r>
            <a:endParaRPr lang="ru-RU" sz="1600" b="1" dirty="0"/>
          </a:p>
          <a:p>
            <a:r>
              <a:rPr lang="ru-RU" sz="1600" dirty="0"/>
              <a:t>- ремонт лестниц – </a:t>
            </a:r>
            <a:r>
              <a:rPr lang="ru-RU" sz="1600" b="1" dirty="0"/>
              <a:t>23 шт</a:t>
            </a:r>
            <a:r>
              <a:rPr lang="ru-RU" sz="1600" b="1" dirty="0" smtClean="0"/>
              <a:t>.;</a:t>
            </a:r>
            <a:endParaRPr lang="ru-RU" sz="1600" b="1" dirty="0"/>
          </a:p>
          <a:p>
            <a:r>
              <a:rPr lang="ru-RU" sz="1600" dirty="0"/>
              <a:t>- установка </a:t>
            </a:r>
            <a:r>
              <a:rPr lang="ru-RU" sz="1600" dirty="0" err="1"/>
              <a:t>антипарковочных</a:t>
            </a:r>
            <a:r>
              <a:rPr lang="ru-RU" sz="1600" dirty="0"/>
              <a:t> столбиков – </a:t>
            </a:r>
            <a:r>
              <a:rPr lang="ru-RU" sz="1600" b="1" dirty="0"/>
              <a:t>1040 шт</a:t>
            </a:r>
            <a:r>
              <a:rPr lang="ru-RU" sz="1600" b="1" dirty="0" smtClean="0"/>
              <a:t>.;</a:t>
            </a:r>
            <a:endParaRPr lang="ru-RU" sz="1600" b="1" dirty="0"/>
          </a:p>
          <a:p>
            <a:r>
              <a:rPr lang="ru-RU" sz="1600" dirty="0"/>
              <a:t>- устройство дополнительных </a:t>
            </a:r>
            <a:r>
              <a:rPr lang="ru-RU" sz="1600" b="1" dirty="0"/>
              <a:t>896</a:t>
            </a:r>
            <a:r>
              <a:rPr lang="ru-RU" sz="1600" dirty="0"/>
              <a:t> парковочных мест.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56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050" cy="491654"/>
          </a:xfrm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Благоустройство территорий учреждений </a:t>
            </a:r>
            <a:r>
              <a:rPr lang="ru-RU" sz="2400" dirty="0" smtClean="0"/>
              <a:t>образования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4618856" cy="5760640"/>
          </a:xfrm>
        </p:spPr>
        <p:txBody>
          <a:bodyPr>
            <a:normAutofit fontScale="25000" lnSpcReduction="20000"/>
          </a:bodyPr>
          <a:lstStyle/>
          <a:p>
            <a:r>
              <a:rPr lang="ru-RU" sz="4400" dirty="0"/>
              <a:t>Выполнены работы по благоустройству </a:t>
            </a:r>
            <a:r>
              <a:rPr lang="ru-RU" sz="4400" b="1" dirty="0"/>
              <a:t>9</a:t>
            </a:r>
            <a:r>
              <a:rPr lang="ru-RU" sz="4400" dirty="0"/>
              <a:t> территорий образовательных учреждений. В рамках реализации выделенных средств по данной программе выполнены работы:</a:t>
            </a:r>
          </a:p>
          <a:p>
            <a:r>
              <a:rPr lang="ru-RU" sz="4400" dirty="0"/>
              <a:t>- Ремонт асфальтобетонного покрытия – </a:t>
            </a:r>
            <a:r>
              <a:rPr lang="ru-RU" sz="4400" b="1" dirty="0"/>
              <a:t>2809 </a:t>
            </a:r>
            <a:r>
              <a:rPr lang="ru-RU" sz="4400" b="1" dirty="0" err="1"/>
              <a:t>кв.м</a:t>
            </a:r>
            <a:r>
              <a:rPr lang="ru-RU" sz="4400" b="1" dirty="0"/>
              <a:t>.</a:t>
            </a:r>
          </a:p>
          <a:p>
            <a:r>
              <a:rPr lang="ru-RU" sz="4400" dirty="0"/>
              <a:t>- Устройство оснований прогулочных площадок (резиновое покрытие) – </a:t>
            </a:r>
            <a:r>
              <a:rPr lang="ru-RU" sz="4400" b="1" dirty="0"/>
              <a:t>3997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покрытий «искусственная трава» - </a:t>
            </a:r>
            <a:r>
              <a:rPr lang="ru-RU" sz="4400" b="1" dirty="0"/>
              <a:t>862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Замена бортового камня – </a:t>
            </a:r>
            <a:r>
              <a:rPr lang="ru-RU" sz="4400" b="1" dirty="0"/>
              <a:t>808 </a:t>
            </a:r>
            <a:r>
              <a:rPr lang="ru-RU" sz="4400" b="1" dirty="0" err="1"/>
              <a:t>п.м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Установка садового камня – </a:t>
            </a:r>
            <a:r>
              <a:rPr lang="ru-RU" sz="4400" b="1" dirty="0"/>
              <a:t>3470 </a:t>
            </a:r>
            <a:r>
              <a:rPr lang="ru-RU" sz="4400" b="1" dirty="0" err="1"/>
              <a:t>п.м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плиточных дорожек – </a:t>
            </a:r>
            <a:r>
              <a:rPr lang="ru-RU" sz="4400" b="1" dirty="0"/>
              <a:t>86,6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;</a:t>
            </a:r>
            <a:endParaRPr lang="ru-RU" sz="4400" b="1" dirty="0"/>
          </a:p>
          <a:p>
            <a:r>
              <a:rPr lang="ru-RU" sz="4400" dirty="0"/>
              <a:t>- Ремонт газона – </a:t>
            </a:r>
            <a:r>
              <a:rPr lang="ru-RU" sz="4400" b="1" dirty="0"/>
              <a:t>3500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Установка контейнерных площадок – </a:t>
            </a:r>
            <a:r>
              <a:rPr lang="ru-RU" sz="4400" b="1" dirty="0"/>
              <a:t>4 </a:t>
            </a:r>
            <a:r>
              <a:rPr lang="ru-RU" sz="4400" b="1" dirty="0" smtClean="0"/>
              <a:t>шт.;</a:t>
            </a:r>
            <a:endParaRPr lang="ru-RU" sz="4400" b="1" dirty="0"/>
          </a:p>
          <a:p>
            <a:r>
              <a:rPr lang="ru-RU" sz="4400" dirty="0"/>
              <a:t>- Устройство мест для зрителей – </a:t>
            </a:r>
            <a:r>
              <a:rPr lang="ru-RU" sz="4400" b="1" dirty="0"/>
              <a:t>70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спортивных площадок – </a:t>
            </a:r>
            <a:r>
              <a:rPr lang="ru-RU" sz="4400" b="1" dirty="0"/>
              <a:t>1345,6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беговых дорожек – </a:t>
            </a:r>
            <a:r>
              <a:rPr lang="ru-RU" sz="4400" b="1" dirty="0"/>
              <a:t>175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металлических ограждений – </a:t>
            </a:r>
            <a:r>
              <a:rPr lang="ru-RU" sz="4400" b="1" dirty="0"/>
              <a:t>384 </a:t>
            </a:r>
            <a:r>
              <a:rPr lang="ru-RU" sz="4400" b="1" dirty="0" err="1"/>
              <a:t>п.м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Установка ограждений футбольного поля – </a:t>
            </a:r>
            <a:r>
              <a:rPr lang="ru-RU" sz="4400" b="1" dirty="0"/>
              <a:t>720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ограждения баскетбольной площадки – </a:t>
            </a:r>
            <a:r>
              <a:rPr lang="ru-RU" sz="4400" b="1" dirty="0"/>
              <a:t>120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основания под цветник – </a:t>
            </a:r>
            <a:r>
              <a:rPr lang="ru-RU" sz="4400" b="1" dirty="0"/>
              <a:t>24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прыжковых ям – 42,75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резинового покрытия на верандах – </a:t>
            </a:r>
            <a:r>
              <a:rPr lang="ru-RU" sz="4400" b="1" dirty="0"/>
              <a:t>1535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оснований  площадок из гранитной высевки – </a:t>
            </a:r>
            <a:r>
              <a:rPr lang="ru-RU" sz="4400" b="1" dirty="0"/>
              <a:t>3501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«полос препятствий» - </a:t>
            </a:r>
            <a:r>
              <a:rPr lang="ru-RU" sz="4400" b="1" dirty="0"/>
              <a:t>965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баскетбольных площадок – </a:t>
            </a:r>
            <a:r>
              <a:rPr lang="ru-RU" sz="4400" b="1" dirty="0"/>
              <a:t>511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площадок для разбега – </a:t>
            </a:r>
            <a:r>
              <a:rPr lang="ru-RU" sz="4400" b="1" dirty="0"/>
              <a:t>117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новых прогулочных веранд с демонтажем старых – </a:t>
            </a:r>
            <a:r>
              <a:rPr lang="ru-RU" sz="4400" b="1" dirty="0"/>
              <a:t>9 </a:t>
            </a:r>
            <a:r>
              <a:rPr lang="ru-RU" sz="4400" b="1" dirty="0" smtClean="0"/>
              <a:t>шт.;</a:t>
            </a:r>
            <a:endParaRPr lang="ru-RU" sz="4400" b="1" dirty="0"/>
          </a:p>
          <a:p>
            <a:r>
              <a:rPr lang="ru-RU" sz="4400" dirty="0"/>
              <a:t>- Устройство навесов для детских колясок – </a:t>
            </a:r>
            <a:r>
              <a:rPr lang="ru-RU" sz="4400" b="1" dirty="0"/>
              <a:t>11,2 </a:t>
            </a:r>
            <a:r>
              <a:rPr lang="ru-RU" sz="4400" b="1" dirty="0" err="1" smtClean="0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Установка заградительной сетки – </a:t>
            </a:r>
            <a:r>
              <a:rPr lang="ru-RU" sz="4400" b="1" dirty="0"/>
              <a:t>200 </a:t>
            </a:r>
            <a:r>
              <a:rPr lang="ru-RU" sz="4400" b="1" dirty="0" err="1"/>
              <a:t>п.м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«живой изгороди» - </a:t>
            </a:r>
            <a:r>
              <a:rPr lang="ru-RU" sz="4400" b="1" dirty="0"/>
              <a:t>120 </a:t>
            </a:r>
            <a:r>
              <a:rPr lang="ru-RU" sz="4400" b="1" dirty="0" err="1"/>
              <a:t>п.м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ограждения из поликарбоната – </a:t>
            </a:r>
            <a:r>
              <a:rPr lang="ru-RU" sz="4400" b="1" dirty="0"/>
              <a:t>1023,4 </a:t>
            </a:r>
            <a:r>
              <a:rPr lang="ru-RU" sz="4400" b="1" dirty="0" err="1"/>
              <a:t>кв.м</a:t>
            </a:r>
            <a:r>
              <a:rPr lang="ru-RU" sz="4400" b="1" dirty="0" smtClean="0"/>
              <a:t>.;</a:t>
            </a:r>
            <a:endParaRPr lang="ru-RU" sz="4400" b="1" dirty="0"/>
          </a:p>
          <a:p>
            <a:r>
              <a:rPr lang="ru-RU" sz="4400" dirty="0"/>
              <a:t>- Устройство «</a:t>
            </a:r>
            <a:r>
              <a:rPr lang="ru-RU" sz="4400" dirty="0" err="1"/>
              <a:t>Автогородка</a:t>
            </a:r>
            <a:r>
              <a:rPr lang="ru-RU" sz="4400" dirty="0"/>
              <a:t>» (комплект из 8 единиц) – </a:t>
            </a:r>
            <a:r>
              <a:rPr lang="ru-RU" sz="4400" b="1" dirty="0" smtClean="0"/>
              <a:t>1шт.;</a:t>
            </a:r>
            <a:endParaRPr lang="ru-RU" sz="4400" b="1" dirty="0"/>
          </a:p>
          <a:p>
            <a:r>
              <a:rPr lang="ru-RU" sz="4400" dirty="0"/>
              <a:t>- Устройство волейбольной площадки – </a:t>
            </a:r>
            <a:r>
              <a:rPr lang="ru-RU" sz="4400" b="1" dirty="0"/>
              <a:t>200 </a:t>
            </a:r>
            <a:r>
              <a:rPr lang="ru-RU" sz="4400" b="1" dirty="0" err="1"/>
              <a:t>кв.м</a:t>
            </a:r>
            <a:r>
              <a:rPr lang="ru-RU" sz="4400" b="1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http://www.sch1944.ru/images/thumbnails/images/334-271x1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828" y="2060848"/>
            <a:ext cx="3959049" cy="264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36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724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Подготовка и согласование адресных перечней на 2015 год</a:t>
            </a:r>
            <a:r>
              <a:rPr lang="ru-RU" sz="2800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81" y="2420888"/>
            <a:ext cx="3898900" cy="29241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564904"/>
            <a:ext cx="4330824" cy="3561259"/>
          </a:xfrm>
        </p:spPr>
        <p:txBody>
          <a:bodyPr/>
          <a:lstStyle/>
          <a:p>
            <a:r>
              <a:rPr lang="ru-RU" dirty="0"/>
              <a:t>В 2015 году в районе Митино в Программу ЖИЛИЩЕ «Благоустройство территорий жилой застройки» включено </a:t>
            </a:r>
            <a:r>
              <a:rPr lang="ru-RU" b="1" dirty="0"/>
              <a:t>7</a:t>
            </a:r>
            <a:r>
              <a:rPr lang="ru-RU" dirty="0"/>
              <a:t> </a:t>
            </a:r>
            <a:r>
              <a:rPr lang="ru-RU" b="1" dirty="0"/>
              <a:t>дворовых территорий. </a:t>
            </a:r>
          </a:p>
          <a:p>
            <a:r>
              <a:rPr lang="ru-RU" dirty="0"/>
              <a:t>Затраты на работы </a:t>
            </a:r>
            <a:r>
              <a:rPr lang="ru-RU" dirty="0" smtClean="0"/>
              <a:t>составили  </a:t>
            </a:r>
            <a:r>
              <a:rPr lang="ru-RU" b="1" dirty="0"/>
              <a:t>7,708 млн. руб.</a:t>
            </a:r>
          </a:p>
          <a:p>
            <a:r>
              <a:rPr lang="ru-RU" dirty="0"/>
              <a:t>Планируется выполнить работы:</a:t>
            </a:r>
          </a:p>
          <a:p>
            <a:r>
              <a:rPr lang="ru-RU" dirty="0" smtClean="0"/>
              <a:t>• Ремонт </a:t>
            </a:r>
            <a:r>
              <a:rPr lang="ru-RU" dirty="0"/>
              <a:t>контейнерных павильонов – </a:t>
            </a:r>
            <a:r>
              <a:rPr lang="ru-RU" b="1" dirty="0"/>
              <a:t>1 шт.</a:t>
            </a:r>
          </a:p>
          <a:p>
            <a:r>
              <a:rPr lang="ru-RU" dirty="0" smtClean="0"/>
              <a:t>• Установка </a:t>
            </a:r>
            <a:r>
              <a:rPr lang="ru-RU" dirty="0"/>
              <a:t>МАФ на детских площадках – </a:t>
            </a:r>
            <a:r>
              <a:rPr lang="ru-RU" b="1" dirty="0"/>
              <a:t>51 шт.</a:t>
            </a:r>
          </a:p>
          <a:p>
            <a:r>
              <a:rPr lang="ru-RU" dirty="0" smtClean="0"/>
              <a:t>• Устройство </a:t>
            </a:r>
            <a:r>
              <a:rPr lang="ru-RU" dirty="0"/>
              <a:t>полиуретанового покрытия на детских площадках площадью </a:t>
            </a:r>
            <a:r>
              <a:rPr lang="ru-RU" b="1" dirty="0"/>
              <a:t>2665 </a:t>
            </a:r>
            <a:r>
              <a:rPr lang="ru-RU" b="1" dirty="0" err="1"/>
              <a:t>кв.м</a:t>
            </a:r>
            <a:r>
              <a:rPr lang="ru-RU" b="1" dirty="0"/>
              <a:t>.</a:t>
            </a:r>
          </a:p>
          <a:p>
            <a:r>
              <a:rPr lang="ru-RU" dirty="0" smtClean="0"/>
              <a:t>• Посадка </a:t>
            </a:r>
            <a:r>
              <a:rPr lang="ru-RU" dirty="0"/>
              <a:t>кустарниковой растительности – </a:t>
            </a:r>
            <a:r>
              <a:rPr lang="ru-RU" b="1" dirty="0"/>
              <a:t>150 </a:t>
            </a:r>
            <a:r>
              <a:rPr lang="ru-RU" b="1" dirty="0" smtClean="0"/>
              <a:t>шт.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74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Выборочный капитальный ремонт жилых домов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2055386"/>
            <a:ext cx="4186808" cy="314010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42792" cy="4691063"/>
          </a:xfrm>
        </p:spPr>
        <p:txBody>
          <a:bodyPr/>
          <a:lstStyle/>
          <a:p>
            <a:r>
              <a:rPr lang="ru-RU" sz="2000" dirty="0"/>
              <a:t>Работы выполнялись в </a:t>
            </a:r>
            <a:r>
              <a:rPr lang="ru-RU" sz="2000" b="1" dirty="0"/>
              <a:t>21</a:t>
            </a:r>
            <a:r>
              <a:rPr lang="ru-RU" sz="2000" dirty="0"/>
              <a:t> многоквартирном  жилом доме.</a:t>
            </a:r>
          </a:p>
          <a:p>
            <a:r>
              <a:rPr lang="ru-RU" sz="2000" dirty="0"/>
              <a:t>Основные виды работ:</a:t>
            </a:r>
          </a:p>
          <a:p>
            <a:pPr lvl="0"/>
            <a:r>
              <a:rPr lang="ru-RU" sz="2000" dirty="0" smtClean="0"/>
              <a:t>- ремонт </a:t>
            </a:r>
            <a:r>
              <a:rPr lang="ru-RU" sz="2000" dirty="0"/>
              <a:t>кровель (8 домов) – </a:t>
            </a:r>
            <a:r>
              <a:rPr lang="ru-RU" sz="2000" b="1" dirty="0"/>
              <a:t>11 </a:t>
            </a:r>
            <a:r>
              <a:rPr lang="ru-RU" sz="2000" b="1" dirty="0" smtClean="0"/>
              <a:t>549 </a:t>
            </a:r>
            <a:r>
              <a:rPr lang="ru-RU" sz="2000" b="1" dirty="0" err="1" smtClean="0"/>
              <a:t>кв.м</a:t>
            </a:r>
            <a:r>
              <a:rPr lang="ru-RU" sz="2000" b="1" dirty="0" smtClean="0"/>
              <a:t>.;</a:t>
            </a:r>
            <a:endParaRPr lang="ru-RU" sz="2000" b="1" dirty="0"/>
          </a:p>
          <a:p>
            <a:pPr lvl="0"/>
            <a:r>
              <a:rPr lang="ru-RU" sz="2000" dirty="0" smtClean="0"/>
              <a:t>- ремонт </a:t>
            </a:r>
            <a:r>
              <a:rPr lang="ru-RU" sz="2000" dirty="0"/>
              <a:t>межпанельных стыков (6домов) – </a:t>
            </a:r>
            <a:r>
              <a:rPr lang="ru-RU" sz="2000" b="1" dirty="0"/>
              <a:t>59 </a:t>
            </a:r>
            <a:r>
              <a:rPr lang="ru-RU" sz="2000" b="1" dirty="0" smtClean="0"/>
              <a:t>076 </a:t>
            </a:r>
            <a:r>
              <a:rPr lang="ru-RU" sz="2000" b="1" dirty="0" err="1" smtClean="0"/>
              <a:t>п.м</a:t>
            </a:r>
            <a:r>
              <a:rPr lang="ru-RU" sz="2000" b="1" dirty="0" smtClean="0"/>
              <a:t>.;</a:t>
            </a:r>
            <a:endParaRPr lang="ru-RU" sz="2000" b="1" dirty="0"/>
          </a:p>
          <a:p>
            <a:pPr lvl="0"/>
            <a:r>
              <a:rPr lang="ru-RU" sz="2000" dirty="0" smtClean="0"/>
              <a:t>- ремонт </a:t>
            </a:r>
            <a:r>
              <a:rPr lang="ru-RU" sz="2000" dirty="0"/>
              <a:t>инженерных коммуникаций:</a:t>
            </a:r>
          </a:p>
          <a:p>
            <a:pPr lvl="0"/>
            <a:r>
              <a:rPr lang="ru-RU" sz="2000" dirty="0" smtClean="0"/>
              <a:t>   - горячее </a:t>
            </a:r>
            <a:r>
              <a:rPr lang="ru-RU" sz="2000" dirty="0"/>
              <a:t>водоснабжение (12 домов)– </a:t>
            </a:r>
            <a:r>
              <a:rPr lang="ru-RU" sz="2000" b="1" dirty="0"/>
              <a:t>8 </a:t>
            </a:r>
            <a:r>
              <a:rPr lang="ru-RU" sz="2000" b="1" dirty="0" smtClean="0"/>
              <a:t>480,1 </a:t>
            </a:r>
            <a:r>
              <a:rPr lang="ru-RU" sz="2000" b="1" dirty="0" err="1" smtClean="0"/>
              <a:t>п.м</a:t>
            </a:r>
            <a:r>
              <a:rPr lang="ru-RU" sz="2000" b="1" dirty="0" smtClean="0"/>
              <a:t>.;</a:t>
            </a:r>
            <a:endParaRPr lang="ru-RU" sz="2000" b="1" dirty="0"/>
          </a:p>
          <a:p>
            <a:pPr lvl="0"/>
            <a:r>
              <a:rPr lang="ru-RU" sz="2000" dirty="0" smtClean="0"/>
              <a:t>   - система </a:t>
            </a:r>
            <a:r>
              <a:rPr lang="ru-RU" sz="2000" dirty="0"/>
              <a:t>канализации – 14 домов – </a:t>
            </a:r>
            <a:r>
              <a:rPr lang="ru-RU" sz="2000" b="1" dirty="0" smtClean="0"/>
              <a:t>230 </a:t>
            </a:r>
            <a:r>
              <a:rPr lang="ru-RU" sz="2000" b="1" dirty="0" err="1" smtClean="0"/>
              <a:t>п.м</a:t>
            </a:r>
            <a:r>
              <a:rPr lang="ru-RU" sz="2000" b="1" dirty="0" smtClean="0"/>
              <a:t>.;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12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1067718"/>
          </a:xfrm>
        </p:spPr>
        <p:txBody>
          <a:bodyPr anchor="ctr">
            <a:normAutofit/>
          </a:bodyPr>
          <a:lstStyle/>
          <a:p>
            <a:pPr algn="ctr"/>
            <a:r>
              <a:rPr lang="ru-RU" sz="3600" dirty="0"/>
              <a:t>Ремонт подъездов в жилых </a:t>
            </a:r>
            <a:r>
              <a:rPr lang="ru-RU" sz="3600" dirty="0" smtClean="0"/>
              <a:t>домах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90" y="1484784"/>
            <a:ext cx="4416491" cy="33123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39752" y="4941168"/>
            <a:ext cx="6264696" cy="1296144"/>
          </a:xfrm>
        </p:spPr>
        <p:txBody>
          <a:bodyPr>
            <a:noAutofit/>
          </a:bodyPr>
          <a:lstStyle/>
          <a:p>
            <a:r>
              <a:rPr lang="ru-RU" sz="2000" dirty="0" smtClean="0"/>
              <a:t>Всего подъездов: </a:t>
            </a:r>
            <a:r>
              <a:rPr lang="ru-RU" sz="2000" b="1" dirty="0" smtClean="0"/>
              <a:t>1037.</a:t>
            </a:r>
          </a:p>
          <a:p>
            <a:r>
              <a:rPr lang="ru-RU" sz="2000" dirty="0" smtClean="0"/>
              <a:t>Первоначальный план: </a:t>
            </a:r>
            <a:r>
              <a:rPr lang="ru-RU" sz="2000" b="1" dirty="0" smtClean="0"/>
              <a:t>79</a:t>
            </a:r>
            <a:r>
              <a:rPr lang="ru-RU" sz="2000" dirty="0" smtClean="0"/>
              <a:t> подъездов.</a:t>
            </a:r>
            <a:endParaRPr lang="ru-RU" sz="2000" dirty="0"/>
          </a:p>
          <a:p>
            <a:r>
              <a:rPr lang="ru-RU" sz="2000" dirty="0" smtClean="0"/>
              <a:t>Фактическое выполнение: </a:t>
            </a:r>
            <a:r>
              <a:rPr lang="ru-RU" sz="2000" b="1" dirty="0" smtClean="0"/>
              <a:t>163</a:t>
            </a:r>
            <a:r>
              <a:rPr lang="ru-RU" sz="2000" dirty="0" smtClean="0"/>
              <a:t> </a:t>
            </a:r>
            <a:r>
              <a:rPr lang="ru-RU" sz="2000" dirty="0"/>
              <a:t>подъезда.</a:t>
            </a:r>
          </a:p>
        </p:txBody>
      </p:sp>
    </p:spTree>
    <p:extLst>
      <p:ext uri="{BB962C8B-B14F-4D97-AF65-F5344CB8AC3E}">
        <p14:creationId xmlns:p14="http://schemas.microsoft.com/office/powerpoint/2010/main" val="3777508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134494" cy="936104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/>
              <a:t>Содержание и уборка территории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05" y="2060848"/>
            <a:ext cx="4059513" cy="30243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199" y="2060848"/>
            <a:ext cx="4061305" cy="4065315"/>
          </a:xfrm>
        </p:spPr>
        <p:txBody>
          <a:bodyPr/>
          <a:lstStyle/>
          <a:p>
            <a:r>
              <a:rPr lang="ru-RU" sz="1600" dirty="0"/>
              <a:t>Общая площадь </a:t>
            </a:r>
            <a:r>
              <a:rPr lang="ru-RU" sz="1600" dirty="0" smtClean="0"/>
              <a:t>уборки </a:t>
            </a:r>
            <a:r>
              <a:rPr lang="ru-RU" sz="1600" b="1" dirty="0" smtClean="0"/>
              <a:t>991 </a:t>
            </a:r>
            <a:r>
              <a:rPr lang="ru-RU" sz="1600" b="1" dirty="0" err="1" smtClean="0"/>
              <a:t>тыс.кв.м</a:t>
            </a:r>
            <a:r>
              <a:rPr lang="ru-RU" sz="1600" dirty="0"/>
              <a:t>,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том </a:t>
            </a:r>
            <a:r>
              <a:rPr lang="ru-RU" sz="1600" dirty="0" smtClean="0"/>
              <a:t>числе:</a:t>
            </a:r>
          </a:p>
          <a:p>
            <a:r>
              <a:rPr lang="ru-RU" sz="1600" dirty="0" smtClean="0"/>
              <a:t>- механизированная </a:t>
            </a:r>
            <a:r>
              <a:rPr lang="ru-RU" sz="1600" dirty="0"/>
              <a:t>уборка – </a:t>
            </a:r>
            <a:r>
              <a:rPr lang="ru-RU" sz="1600" b="1" dirty="0"/>
              <a:t>408 тыс. </a:t>
            </a:r>
            <a:r>
              <a:rPr lang="ru-RU" sz="1600" b="1" dirty="0" err="1"/>
              <a:t>кв.м</a:t>
            </a:r>
            <a:r>
              <a:rPr lang="ru-RU" sz="1600" dirty="0"/>
              <a:t>, </a:t>
            </a:r>
            <a:endParaRPr lang="ru-RU" sz="1600" dirty="0" smtClean="0"/>
          </a:p>
          <a:p>
            <a:r>
              <a:rPr lang="ru-RU" sz="1600" dirty="0" smtClean="0"/>
              <a:t>- ручная </a:t>
            </a:r>
            <a:r>
              <a:rPr lang="ru-RU" sz="1600" dirty="0"/>
              <a:t>– </a:t>
            </a:r>
            <a:r>
              <a:rPr lang="ru-RU" sz="1600" b="1" dirty="0"/>
              <a:t>583 тыс. </a:t>
            </a:r>
            <a:r>
              <a:rPr lang="ru-RU" sz="1600" b="1" dirty="0" err="1"/>
              <a:t>кв.м</a:t>
            </a:r>
            <a:r>
              <a:rPr lang="ru-RU" sz="1600" b="1" dirty="0" smtClean="0"/>
              <a:t>.</a:t>
            </a:r>
          </a:p>
          <a:p>
            <a:endParaRPr lang="ru-RU" sz="1600" dirty="0"/>
          </a:p>
          <a:p>
            <a:r>
              <a:rPr lang="ru-RU" sz="1600" dirty="0"/>
              <a:t>В зимний период 2014 - 2015 года закуплено ПГМ (</a:t>
            </a:r>
            <a:r>
              <a:rPr lang="ru-RU" sz="1600" dirty="0" err="1"/>
              <a:t>противогололедные</a:t>
            </a:r>
            <a:r>
              <a:rPr lang="ru-RU" sz="1600" dirty="0"/>
              <a:t> реагенты) в количестве </a:t>
            </a:r>
            <a:r>
              <a:rPr lang="ru-RU" sz="1600" b="1" dirty="0"/>
              <a:t>330 тонн. </a:t>
            </a:r>
            <a:endParaRPr lang="ru-RU" sz="1600" b="1" dirty="0" smtClean="0"/>
          </a:p>
          <a:p>
            <a:r>
              <a:rPr lang="ru-RU" sz="1600" dirty="0"/>
              <a:t>О</a:t>
            </a:r>
            <a:r>
              <a:rPr lang="ru-RU" sz="1600" dirty="0" smtClean="0"/>
              <a:t>бустроено </a:t>
            </a:r>
            <a:r>
              <a:rPr lang="ru-RU" sz="1600" b="1" dirty="0"/>
              <a:t>28 мест </a:t>
            </a:r>
            <a:r>
              <a:rPr lang="ru-RU" sz="1600" b="1" dirty="0" smtClean="0"/>
              <a:t>хранения ПГМ</a:t>
            </a:r>
            <a:r>
              <a:rPr lang="ru-RU" sz="1600" dirty="0" smtClean="0"/>
              <a:t> </a:t>
            </a:r>
            <a:r>
              <a:rPr lang="ru-RU" sz="1600" dirty="0"/>
              <a:t>на дворовых территориях района.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66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58417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Подготовка к зиме объектов жилищного фонда, коммунального хозяйства и социально-культурного </a:t>
            </a:r>
            <a:r>
              <a:rPr lang="ru-RU" sz="2800" dirty="0" smtClean="0"/>
              <a:t>назначения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212975"/>
            <a:ext cx="5111750" cy="38338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80928"/>
            <a:ext cx="3008313" cy="3345235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Подготовлено </a:t>
            </a:r>
            <a:r>
              <a:rPr lang="ru-RU" sz="1800" b="1" dirty="0" smtClean="0"/>
              <a:t>267</a:t>
            </a:r>
            <a:r>
              <a:rPr lang="ru-RU" sz="1800" dirty="0" smtClean="0"/>
              <a:t> </a:t>
            </a:r>
            <a:r>
              <a:rPr lang="ru-RU" sz="1800" dirty="0"/>
              <a:t>жилых домов к эксплуатации в осенне-зимний период 2014-15г. </a:t>
            </a:r>
            <a:endParaRPr lang="ru-RU" sz="1800" dirty="0" smtClean="0"/>
          </a:p>
          <a:p>
            <a:r>
              <a:rPr lang="ru-RU" sz="1800" dirty="0" smtClean="0"/>
              <a:t>Работы по </a:t>
            </a:r>
            <a:r>
              <a:rPr lang="ru-RU" sz="1800" dirty="0"/>
              <a:t>подготовке жилого фонда </a:t>
            </a:r>
            <a:r>
              <a:rPr lang="ru-RU" sz="1800" dirty="0" smtClean="0"/>
              <a:t>завершены до </a:t>
            </a:r>
            <a:r>
              <a:rPr lang="ru-RU" sz="1800" dirty="0"/>
              <a:t>01 сентября 2014 года. </a:t>
            </a:r>
          </a:p>
        </p:txBody>
      </p:sp>
    </p:spTree>
    <p:extLst>
      <p:ext uri="{BB962C8B-B14F-4D97-AF65-F5344CB8AC3E}">
        <p14:creationId xmlns:p14="http://schemas.microsoft.com/office/powerpoint/2010/main" val="324361700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2012110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чет за осен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20121101</Template>
  <TotalTime>12379</TotalTime>
  <Words>994</Words>
  <Application>Microsoft Office PowerPoint</Application>
  <PresentationFormat>Экран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20121101</vt:lpstr>
      <vt:lpstr>отчет за осень</vt:lpstr>
      <vt:lpstr>ОТЧЕТ О ДЕЯТЕЛЬНОСТИ  ГБУ «ЖИЛИЩНИК РАЙОНА МИТИНО» 2014 ГОД</vt:lpstr>
      <vt:lpstr>На балансе ГБУ «Жилищник района Митино» находятся: 125 дворовых территорий  163 детских площадок 11 межквартальных городков 57 спортивных площадок</vt:lpstr>
      <vt:lpstr>Благоустройство дворовых территорий</vt:lpstr>
      <vt:lpstr>Благоустройство территорий учреждений образования</vt:lpstr>
      <vt:lpstr>Подготовка и согласование адресных перечней на 2015 год.</vt:lpstr>
      <vt:lpstr>Выборочный капитальный ремонт жилых домов </vt:lpstr>
      <vt:lpstr>Ремонт подъездов в жилых домах</vt:lpstr>
      <vt:lpstr>Содержание и уборка территории</vt:lpstr>
      <vt:lpstr>Подготовка к зиме объектов жилищного фонда, коммунального хозяйства и социально-культурного назначения</vt:lpstr>
      <vt:lpstr>Работа с управляющими организациями по обеспечению содержания жилищного фонда, содержания общедомового оборудования (ТСЖ)</vt:lpstr>
      <vt:lpstr>Работа по контролю, за состоянием подвалов,  чердаков, подъездов, домовладений</vt:lpstr>
      <vt:lpstr>Работа с собственниками помещений в многоквартирных домах</vt:lpstr>
      <vt:lpstr>Праздничное оформление, вывешивание государственных флагов Российской Федерации и флагов города Москвы</vt:lpstr>
      <vt:lpstr>Освещение. Установка опор наружного освещения</vt:lpstr>
      <vt:lpstr>ГБУ «Жилищник района Митино», 2015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ЦЕНТРАЛИЗОВАННОГО ПОРТАЛА    «НАШ ГОРОД. ПРОГРАММА РАЗВИТИЯ МОСКВЫ»</dc:title>
  <dc:creator>Байбарза Оксана Александровна</dc:creator>
  <cp:lastModifiedBy>Настя</cp:lastModifiedBy>
  <cp:revision>802</cp:revision>
  <cp:lastPrinted>2014-07-23T10:59:48Z</cp:lastPrinted>
  <dcterms:created xsi:type="dcterms:W3CDTF">2012-11-02T04:13:26Z</dcterms:created>
  <dcterms:modified xsi:type="dcterms:W3CDTF">2015-03-11T14:22:59Z</dcterms:modified>
</cp:coreProperties>
</file>